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947" r:id="rId3"/>
    <p:sldId id="948" r:id="rId4"/>
    <p:sldId id="949" r:id="rId5"/>
    <p:sldId id="950" r:id="rId6"/>
    <p:sldId id="314" r:id="rId7"/>
    <p:sldId id="945" r:id="rId8"/>
    <p:sldId id="316" r:id="rId9"/>
    <p:sldId id="317" r:id="rId10"/>
    <p:sldId id="318" r:id="rId11"/>
    <p:sldId id="319" r:id="rId12"/>
    <p:sldId id="321" r:id="rId13"/>
    <p:sldId id="32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1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92D68-5996-47E4-956E-6E82803E3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43382-5D69-4F15-B8AD-F3BC62703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182DB-943D-4CC1-9D8F-6062E3FF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F2EA5-CCB1-4448-8267-47EA5D00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09DDC-B26D-4967-ABC2-8DE0C75A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5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022-C104-4641-BBBC-DA05FC59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F883EB-D2B1-416F-9F23-13C14A1CC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B51526-0D76-43DF-92A8-B8B5E999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DBC80-987B-44B8-9D8E-026FF004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44FBE-C187-4E8D-A39A-956F3287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E32D51-43F7-4FF5-973F-AA679E904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201745-C062-468D-A68A-245578D1F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7E568-9E91-4121-86B0-08E7D805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63D0E-F069-4846-9B63-F8014A3B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D85FC-C0D3-4FF2-9DAC-5E0DE84A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ACEDF-6D0C-4116-A9CC-FE143A07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EF19C-8708-4FBE-B041-64F6E4AB9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6AED08-9CF4-4D73-ACB1-B15A997E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A3537-6719-45E8-84D7-7EBF0F47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783B85-D9E9-4DFE-BCEA-1E6D8DAE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CC0AC-9740-46FD-9813-ADB6EC72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F000F-A626-493A-888A-ACBB3F17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21053-EB29-440F-B3EE-0D4B6C55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F9425-DDC5-456A-98FB-CCBE407E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B46FA-55DA-4AA2-8DFF-C56005C3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96037-DFBB-41DC-BC99-5B30E1D7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4194F-8C94-42C5-811B-D8585D8C5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5E8812-0771-4EE1-B1B9-BA1577F4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22016E-902C-4243-8960-BE76B53D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F24B28-6D15-400D-8247-CC22CD72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64072C-91DD-47F7-80C0-FAC01802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5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F4FF-D92C-4FB8-97F3-FBDC54EF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B28B2-C44F-4CCF-9C1F-20287901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6AA4D-4689-44CF-9F88-9F4A2BED7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2114D9-6BBE-4320-BF73-B9053240B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B55D58-B17B-4B02-91D0-898F51B03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25EED5-CB53-44DB-A5F2-D6076445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1A3750-5950-4239-952B-7B5B5F48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10ADFB-12B0-488C-903B-ABD022CB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7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6AD29-3B97-4EC8-B7E9-C35B0CFE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7EF97E-6F08-43F2-AE45-5236A3D3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535CD1-D7F0-435E-B115-D5F6865E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F73F0-1D2D-486F-A8AF-148BAE8B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61BD95-412E-490C-9663-C42B3947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954AA2-7691-4B97-8158-69B820ED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A9B6-CEFA-4FBA-80B9-CC06EBFA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9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A58BD-93DF-4DAD-9BED-72CC67D5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8E8782-99CD-4AD1-8FB4-DAE2F7E0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F60AC8-67BC-4069-AB80-0A7668D6B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08639-2916-4910-A16F-7F1F8B6D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643D69-3CBB-48D6-9C72-2005F57D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CCA015-F412-4432-857D-D5CB44D2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2081A-D06D-4CF4-827C-0446803F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042A49-4B36-49AC-B8FA-B571C8474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5D6657-0C74-4342-8F27-D1951CB1D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3BBF1B-19AB-4F7B-B9D6-82385FA0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AA524-00E2-4DCE-97DE-1B14CBFA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199362-2C4B-4119-9092-F27FA953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9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E371E-DD3F-491F-9E55-C7B9B67D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A52CE-B9FC-4968-AA7D-199C081EA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EFC8B-679B-481B-9A2B-EA5686163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4C39-05DD-49E4-B0B1-71B6A89E80D6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D6CA2-7C4F-47EC-A84C-EDA860C2E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20D05-9835-4F64-85E6-A16E432BA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BF56-534D-4415-8CE8-856228940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7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0279B3-5F80-4C13-ACA6-1D7B053E8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1000">
                <a:srgbClr val="7A1428">
                  <a:alpha val="88000"/>
                </a:srgbClr>
              </a:gs>
              <a:gs pos="49000">
                <a:srgbClr val="7B1A2D">
                  <a:alpha val="41000"/>
                </a:srgbClr>
              </a:gs>
              <a:gs pos="78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90D54-5EEB-4EFD-96A6-4B61AC5DE576}"/>
              </a:ext>
            </a:extLst>
          </p:cNvPr>
          <p:cNvSpPr txBox="1"/>
          <p:nvPr/>
        </p:nvSpPr>
        <p:spPr>
          <a:xfrm>
            <a:off x="390263" y="677997"/>
            <a:ext cx="515924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Республиканская акция, приуроченная к Году белорусской женщины и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Всемирному Дню донора.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Планируемые даты проведения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19.05.2026 по 14.06.2026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A9232-773B-4FF4-97BC-9137786BA278}"/>
              </a:ext>
            </a:extLst>
          </p:cNvPr>
          <p:cNvSpPr txBox="1"/>
          <p:nvPr/>
        </p:nvSpPr>
        <p:spPr>
          <a:xfrm>
            <a:off x="624673" y="5638299"/>
            <a:ext cx="49248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Ежегодно 14 июня в мире отмечается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Всемирный день донора</a:t>
            </a:r>
            <a:endParaRPr lang="ru-RU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2DBFE5-FCE3-4A89-85FA-D3145E1067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3435" y="45725"/>
            <a:ext cx="1297652" cy="1621465"/>
          </a:xfrm>
          <a:prstGeom prst="rect">
            <a:avLst/>
          </a:prstGeom>
          <a:effectLst>
            <a:glow rad="114300">
              <a:srgbClr val="AC0000">
                <a:alpha val="40000"/>
              </a:srgbClr>
            </a:glow>
            <a:outerShdw blurRad="50800" dist="38100" dir="6000000" sx="196000" sy="196000" algn="l" rotWithShape="0">
              <a:schemeClr val="tx1">
                <a:alpha val="0"/>
              </a:scheme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54D9FD-3066-4E7B-8704-F78CE0F2D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729" y="191078"/>
            <a:ext cx="1297652" cy="12976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F3F7F0-2A8E-6FD9-4476-C72321410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60" y="839903"/>
            <a:ext cx="6547550" cy="65475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24222A-84FF-C39C-DC90-07000397A9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429" y="191078"/>
            <a:ext cx="1480821" cy="13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8A90B-8AC0-4BCA-8B88-304183255810}"/>
              </a:ext>
            </a:extLst>
          </p:cNvPr>
          <p:cNvSpPr/>
          <p:nvPr/>
        </p:nvSpPr>
        <p:spPr>
          <a:xfrm>
            <a:off x="0" y="0"/>
            <a:ext cx="12192000" cy="7037898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70000">
                <a:srgbClr val="7B1A2D">
                  <a:alpha val="41000"/>
                </a:srgbClr>
              </a:gs>
              <a:gs pos="94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E7FAA-198B-4442-ABC5-0FE93E6485B4}"/>
              </a:ext>
            </a:extLst>
          </p:cNvPr>
          <p:cNvSpPr txBox="1"/>
          <p:nvPr/>
        </p:nvSpPr>
        <p:spPr>
          <a:xfrm>
            <a:off x="709745" y="600934"/>
            <a:ext cx="656325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ПЕРЕЧЕНЬ ДОКУМЕНТОВ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D6F037-705D-4437-94E8-E5BF6EC30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9" y="-38891"/>
            <a:ext cx="1137645" cy="1421530"/>
          </a:xfrm>
          <a:prstGeom prst="roundRect">
            <a:avLst/>
          </a:prstGeom>
          <a:ln>
            <a:noFill/>
          </a:ln>
          <a:effectLst>
            <a:glow rad="114300">
              <a:srgbClr val="AC0000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9CD91080-4B44-4A72-A16B-53A9579B6BD1}"/>
              </a:ext>
            </a:extLst>
          </p:cNvPr>
          <p:cNvSpPr/>
          <p:nvPr/>
        </p:nvSpPr>
        <p:spPr>
          <a:xfrm>
            <a:off x="781674" y="2045374"/>
            <a:ext cx="10628652" cy="3737517"/>
          </a:xfrm>
          <a:prstGeom prst="flowChartProcess">
            <a:avLst/>
          </a:prstGeom>
          <a:solidFill>
            <a:srgbClr val="D4D4D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000" b="1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000" b="1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00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паспорт гражданина Республики Беларусь или вид на жительство;</a:t>
            </a:r>
          </a:p>
          <a:p>
            <a:endParaRPr lang="ru-RU" sz="2000" b="1" i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000" b="1" i="1" dirty="0">
                <a:solidFill>
                  <a:srgbClr val="CC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военный билет (перед первой донацией крови, ее компонентов);</a:t>
            </a:r>
          </a:p>
          <a:p>
            <a:endParaRPr lang="ru-RU" sz="2000" b="1" i="1" dirty="0">
              <a:solidFill>
                <a:srgbClr val="CC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00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выписку из медицинских документов на бумажном и (или) электронном носителе, выданную амбулаторно-поликлинической организацией здравоохранения по месту жительства (месту пребывания – перед первой донацией крови и ее компонентов, а в дальнейшем – </a:t>
            </a:r>
            <a:r>
              <a:rPr lang="ru-RU" sz="2000" b="1" i="1" u="sng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раз в 12 месяцев</a:t>
            </a:r>
            <a:r>
              <a:rPr lang="ru-RU" sz="200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000" b="1" i="1" u="sng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95D83-8D99-EB5E-45A0-3F829A7F9A5B}"/>
              </a:ext>
            </a:extLst>
          </p:cNvPr>
          <p:cNvSpPr txBox="1"/>
          <p:nvPr/>
        </p:nvSpPr>
        <p:spPr>
          <a:xfrm>
            <a:off x="7272998" y="200055"/>
            <a:ext cx="6179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1800" b="1" cap="none" spc="0" dirty="0" err="1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1800" b="1" cap="none" spc="0" dirty="0">
              <a:ln w="0"/>
              <a:solidFill>
                <a:srgbClr val="7A142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3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23CF75-E378-4AAD-B753-1B9CF80822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056" y="-139852"/>
            <a:ext cx="10292564" cy="692792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8A90B-8AC0-4BCA-8B88-304183255810}"/>
              </a:ext>
            </a:extLst>
          </p:cNvPr>
          <p:cNvSpPr/>
          <p:nvPr/>
        </p:nvSpPr>
        <p:spPr>
          <a:xfrm>
            <a:off x="1" y="1634"/>
            <a:ext cx="12191999" cy="685800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70000">
                <a:srgbClr val="7B1A2D">
                  <a:alpha val="41000"/>
                </a:srgbClr>
              </a:gs>
              <a:gs pos="94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E7FAA-198B-4442-ABC5-0FE93E6485B4}"/>
              </a:ext>
            </a:extLst>
          </p:cNvPr>
          <p:cNvSpPr txBox="1"/>
          <p:nvPr/>
        </p:nvSpPr>
        <p:spPr>
          <a:xfrm>
            <a:off x="1603402" y="694136"/>
            <a:ext cx="8227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КАК ПРОХОДИТ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ДЕНЬ ДОНОРА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D6F037-705D-4437-94E8-E5BF6EC30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1" y="-77181"/>
            <a:ext cx="1137645" cy="1421530"/>
          </a:xfrm>
          <a:prstGeom prst="roundRect">
            <a:avLst/>
          </a:prstGeom>
          <a:noFill/>
          <a:ln>
            <a:noFill/>
          </a:ln>
          <a:effectLst>
            <a:glow rad="114300">
              <a:srgbClr val="AC00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5B4B25-01E2-47C3-A3E4-F874521B9214}"/>
              </a:ext>
            </a:extLst>
          </p:cNvPr>
          <p:cNvSpPr txBox="1"/>
          <p:nvPr/>
        </p:nvSpPr>
        <p:spPr>
          <a:xfrm>
            <a:off x="112641" y="1971413"/>
            <a:ext cx="87449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Донор заполняет анкету о состоянии здоровья;</a:t>
            </a:r>
          </a:p>
          <a:p>
            <a:pPr>
              <a:lnSpc>
                <a:spcPct val="150000"/>
              </a:lnSpc>
            </a:pPr>
            <a:r>
              <a:rPr lang="ru-RU" sz="22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Сдает анализ крови;</a:t>
            </a:r>
          </a:p>
          <a:p>
            <a:pPr>
              <a:lnSpc>
                <a:spcPct val="150000"/>
              </a:lnSpc>
            </a:pPr>
            <a:r>
              <a:rPr lang="ru-RU" sz="22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 Проходит осмотр у врача-терапевта;</a:t>
            </a:r>
          </a:p>
          <a:p>
            <a:pPr>
              <a:lnSpc>
                <a:spcPct val="150000"/>
              </a:lnSpc>
            </a:pPr>
            <a:r>
              <a:rPr lang="ru-RU" sz="22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4. При положительном решении терапевта донор следует в буфет </a:t>
            </a:r>
          </a:p>
          <a:p>
            <a:pPr>
              <a:lnSpc>
                <a:spcPct val="150000"/>
              </a:lnSpc>
            </a:pPr>
            <a:r>
              <a:rPr lang="ru-RU" sz="22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получает бесплатное питание;</a:t>
            </a:r>
          </a:p>
          <a:p>
            <a:pPr>
              <a:lnSpc>
                <a:spcPct val="150000"/>
              </a:lnSpc>
            </a:pPr>
            <a:r>
              <a:rPr lang="ru-RU" sz="22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5. Далее следует сама процедура сдачи крови;</a:t>
            </a:r>
          </a:p>
          <a:p>
            <a:pPr>
              <a:lnSpc>
                <a:spcPct val="150000"/>
              </a:lnSpc>
            </a:pPr>
            <a:r>
              <a:rPr lang="ru-RU" sz="22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6. После процедуры донор получает справку и </a:t>
            </a:r>
            <a:r>
              <a:rPr lang="ru-RU" sz="2200" b="1" i="1" dirty="0">
                <a:solidFill>
                  <a:schemeClr val="bg1"/>
                </a:solidFill>
                <a:highlight>
                  <a:srgbClr val="AC0000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денежную компенсацию</a:t>
            </a:r>
            <a:r>
              <a:rPr lang="en-US" sz="2200" b="1" i="1" dirty="0">
                <a:solidFill>
                  <a:schemeClr val="bg1"/>
                </a:solidFill>
                <a:highlight>
                  <a:srgbClr val="AC0000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>
                <a:solidFill>
                  <a:schemeClr val="bg1"/>
                </a:solidFill>
                <a:highlight>
                  <a:srgbClr val="AC0000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за выполнение донорской функции</a:t>
            </a:r>
            <a:r>
              <a:rPr lang="ru-RU" sz="22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2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ru-RU" sz="22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ACBD166-F6D4-48ED-BF02-FC5A666A9E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398" y="2053197"/>
            <a:ext cx="5063398" cy="31152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41635C-CE02-467C-889B-CBA0177805AC}"/>
              </a:ext>
            </a:extLst>
          </p:cNvPr>
          <p:cNvSpPr txBox="1"/>
          <p:nvPr/>
        </p:nvSpPr>
        <p:spPr>
          <a:xfrm>
            <a:off x="9224927" y="3401114"/>
            <a:ext cx="18560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dirty="0">
                <a:solidFill>
                  <a:srgbClr val="CC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>
                <a:solidFill>
                  <a:srgbClr val="CC0000"/>
                </a:solidFill>
                <a:effectLst/>
                <a:highlight>
                  <a:srgbClr val="D0D0D0"/>
                </a:highlight>
                <a:latin typeface="Arial Black" panose="020B0A04020102020204" pitchFamily="34" charset="0"/>
              </a:rPr>
              <a:t>1</a:t>
            </a:r>
            <a:r>
              <a:rPr lang="en-US" sz="3200" b="0" dirty="0">
                <a:solidFill>
                  <a:srgbClr val="CC0000"/>
                </a:solidFill>
                <a:effectLst/>
                <a:highlight>
                  <a:srgbClr val="D0D0D0"/>
                </a:highlight>
                <a:latin typeface="Arial Black" panose="020B0A04020102020204" pitchFamily="34" charset="0"/>
              </a:rPr>
              <a:t>89</a:t>
            </a:r>
            <a:r>
              <a:rPr lang="ru-RU" sz="3200" b="0" dirty="0">
                <a:solidFill>
                  <a:srgbClr val="CC0000"/>
                </a:solidFill>
                <a:effectLst/>
                <a:highlight>
                  <a:srgbClr val="D0D0D0"/>
                </a:highligh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3200" b="0" dirty="0">
                <a:solidFill>
                  <a:srgbClr val="CC0000"/>
                </a:solidFill>
                <a:effectLst/>
                <a:highlight>
                  <a:srgbClr val="D0D0D0"/>
                </a:highlight>
                <a:latin typeface="Arial Black" panose="020B0A04020102020204" pitchFamily="34" charset="0"/>
              </a:rPr>
              <a:t>BYN</a:t>
            </a:r>
            <a:endParaRPr lang="be-BY" sz="2400" dirty="0">
              <a:solidFill>
                <a:srgbClr val="CC0000"/>
              </a:solidFill>
              <a:highlight>
                <a:srgbClr val="D0D0D0"/>
              </a:highlight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DA8DE-3FDE-3963-4931-B63E71EE3189}"/>
              </a:ext>
            </a:extLst>
          </p:cNvPr>
          <p:cNvSpPr txBox="1"/>
          <p:nvPr/>
        </p:nvSpPr>
        <p:spPr>
          <a:xfrm>
            <a:off x="6664306" y="11272"/>
            <a:ext cx="6607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1800" b="1" cap="none" spc="0" dirty="0" err="1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1800" b="1" cap="none" spc="0" dirty="0">
              <a:ln w="0"/>
              <a:solidFill>
                <a:srgbClr val="7A142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9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2C681-2D88-4B85-AE40-F2525888C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46" y="0"/>
            <a:ext cx="10819301" cy="71991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8A90B-8AC0-4BCA-8B88-304183255810}"/>
              </a:ext>
            </a:extLst>
          </p:cNvPr>
          <p:cNvSpPr/>
          <p:nvPr/>
        </p:nvSpPr>
        <p:spPr>
          <a:xfrm>
            <a:off x="2" y="1634"/>
            <a:ext cx="12191998" cy="685800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70000">
                <a:srgbClr val="7B1A2D">
                  <a:alpha val="41000"/>
                </a:srgbClr>
              </a:gs>
              <a:gs pos="94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E7FAA-198B-4442-ABC5-0FE93E6485B4}"/>
              </a:ext>
            </a:extLst>
          </p:cNvPr>
          <p:cNvSpPr txBox="1"/>
          <p:nvPr/>
        </p:nvSpPr>
        <p:spPr>
          <a:xfrm>
            <a:off x="112641" y="636157"/>
            <a:ext cx="11966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ДОНОРСТВО КРОВИ =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ПОЛЬЗА ЗДОРОВЬЮ</a:t>
            </a: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D6F037-705D-4437-94E8-E5BF6EC30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7" y="0"/>
            <a:ext cx="1137645" cy="1421530"/>
          </a:xfrm>
          <a:prstGeom prst="roundRect">
            <a:avLst/>
          </a:prstGeom>
          <a:noFill/>
          <a:ln>
            <a:noFill/>
          </a:ln>
          <a:effectLst>
            <a:glow rad="114300">
              <a:srgbClr val="AC00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5B4B25-01E2-47C3-A3E4-F874521B9214}"/>
              </a:ext>
            </a:extLst>
          </p:cNvPr>
          <p:cNvSpPr txBox="1"/>
          <p:nvPr/>
        </p:nvSpPr>
        <p:spPr>
          <a:xfrm>
            <a:off x="197225" y="1265533"/>
            <a:ext cx="102691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AC0000"/>
              </a:solidFill>
              <a:highlight>
                <a:srgbClr val="D4D4D4"/>
              </a:highligh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AC0000"/>
                </a:solidFill>
                <a:highlight>
                  <a:srgbClr val="D4D4D4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ОБНОВЛЕНИЕ СОСТАВА КРОВИ</a:t>
            </a:r>
            <a:r>
              <a:rPr lang="ru-RU" sz="2000" b="1" i="1" dirty="0">
                <a:solidFill>
                  <a:srgbClr val="AC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Когда донор сдал кровь, организм начинает активно производить «новую, молодую» кровь.</a:t>
            </a: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AC0000"/>
                </a:solidFill>
                <a:highlight>
                  <a:srgbClr val="D4D4D4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ПРОВЕРКА СВОЕГО ЗДОРОВЬЯ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Перед сдачей крови обязательно делают бесплатный анализ: проверяют гемоглобин, давление, инфекции (вирусные гепатиты, ВИЧ, сифилис и др.).</a:t>
            </a: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AC0000"/>
                </a:solidFill>
                <a:highlight>
                  <a:srgbClr val="D4D4D4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СНИЖЕНИЕ РИСКА СЕРДЕЧНЫХ БОЛЕЗНЕЙ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доноров реже бывает инфаркт и инсульт. Почему? Потому что регулярная сдача крови помогает поддерживать нормальный уровень железа и “разжижает” кровь — 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она лучше течёт по сосудам.</a:t>
            </a: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AC0000"/>
                </a:solidFill>
                <a:highlight>
                  <a:srgbClr val="D4D4D4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УЛУЧШЕНИЕ ИММУНИТЕТА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Организм после сдачи крови активнее работает — быстрее восстанавливается, 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лучше реагирует на стресс и болезни.</a:t>
            </a: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0BC169-C088-4B8D-AA52-BBEBD463352A}"/>
              </a:ext>
            </a:extLst>
          </p:cNvPr>
          <p:cNvSpPr/>
          <p:nvPr/>
        </p:nvSpPr>
        <p:spPr>
          <a:xfrm>
            <a:off x="8358450" y="6220062"/>
            <a:ext cx="3965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2000" b="1" cap="none" spc="0" dirty="0" err="1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2000" b="1" cap="none" spc="0" dirty="0">
              <a:ln w="0"/>
              <a:solidFill>
                <a:srgbClr val="7A142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9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6D2FA3-D9EE-4606-9AD8-6488BA44E6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209" y="-77181"/>
            <a:ext cx="10399639" cy="69330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8A90B-8AC0-4BCA-8B88-304183255810}"/>
              </a:ext>
            </a:extLst>
          </p:cNvPr>
          <p:cNvSpPr/>
          <p:nvPr/>
        </p:nvSpPr>
        <p:spPr>
          <a:xfrm>
            <a:off x="2" y="1634"/>
            <a:ext cx="12191998" cy="685800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70000">
                <a:srgbClr val="7B1A2D">
                  <a:alpha val="41000"/>
                </a:srgbClr>
              </a:gs>
              <a:gs pos="94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E7FAA-198B-4442-ABC5-0FE93E6485B4}"/>
              </a:ext>
            </a:extLst>
          </p:cNvPr>
          <p:cNvSpPr txBox="1"/>
          <p:nvPr/>
        </p:nvSpPr>
        <p:spPr>
          <a:xfrm>
            <a:off x="112641" y="714973"/>
            <a:ext cx="11966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ДОНОРСТВО КРОВИ =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ПОЛЬЗА ЗДОРОВЬЮ</a:t>
            </a: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D6F037-705D-4437-94E8-E5BF6EC30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1" y="-77181"/>
            <a:ext cx="1137645" cy="1421530"/>
          </a:xfrm>
          <a:prstGeom prst="roundRect">
            <a:avLst/>
          </a:prstGeom>
          <a:noFill/>
          <a:ln>
            <a:noFill/>
          </a:ln>
          <a:effectLst>
            <a:glow rad="114300">
              <a:srgbClr val="AC00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5B4B25-01E2-47C3-A3E4-F874521B9214}"/>
              </a:ext>
            </a:extLst>
          </p:cNvPr>
          <p:cNvSpPr txBox="1"/>
          <p:nvPr/>
        </p:nvSpPr>
        <p:spPr>
          <a:xfrm>
            <a:off x="245353" y="1344349"/>
            <a:ext cx="984513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AC0000"/>
              </a:solidFill>
              <a:highlight>
                <a:srgbClr val="D4D4D4"/>
              </a:highligh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AC0000"/>
                </a:solidFill>
                <a:highlight>
                  <a:srgbClr val="D4D4D4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СНИЖАЕТСЯ РИСК ОНКОЛОГИИ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Некоторые исследования показывают: у доноров реже встречаются опухоли, особенно связанные с избытком железа в организме (например, рак печени или поджелудочной железы).</a:t>
            </a: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AC0000"/>
                </a:solidFill>
                <a:highlight>
                  <a:srgbClr val="D4D4D4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ПОДНИМАЕТСЯ НАСТРОЕНИЕ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Донор помогает спасти чью-то жизнь — это даёт чувство гордости, удовлетворения и даже снижает стресс. Мозг выделяет “гормоны счастья” — эндорфины.</a:t>
            </a: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AC0000"/>
                </a:solidFill>
                <a:highlight>
                  <a:srgbClr val="D4D4D4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НОРМАЛИЗАЦИЯ УРОВНЯ ЖЕЛЕЗА В КРОВИ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Избыток железа вреден — он может повреждать печень, сердце, суставы. 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Донорство помогает выводить лишнее железо естественным путём.</a:t>
            </a: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rgbClr val="AC0000"/>
                </a:solidFill>
                <a:highlight>
                  <a:srgbClr val="D4D4D4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ТРЕНИРОВКА СОСУДИСТОЙ СИСТЕМЫ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Организм учится быстрее восстанавливать объём крови — это полезно в случае травм или операций в будущем.</a:t>
            </a: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0BC169-C088-4B8D-AA52-BBEBD463352A}"/>
              </a:ext>
            </a:extLst>
          </p:cNvPr>
          <p:cNvSpPr/>
          <p:nvPr/>
        </p:nvSpPr>
        <p:spPr>
          <a:xfrm>
            <a:off x="8358450" y="6220062"/>
            <a:ext cx="3965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AC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2000" b="1" cap="none" spc="0" dirty="0" err="1">
                <a:ln w="0"/>
                <a:solidFill>
                  <a:srgbClr val="AC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2000" b="1" cap="none" spc="0" dirty="0">
              <a:ln w="0"/>
              <a:solidFill>
                <a:srgbClr val="AC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8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C0F81-B981-07DD-144F-8792DCDE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70C023-4FDD-7FF8-50EF-9A7E4E5F8AAC}"/>
              </a:ext>
            </a:extLst>
          </p:cNvPr>
          <p:cNvSpPr/>
          <p:nvPr/>
        </p:nvSpPr>
        <p:spPr>
          <a:xfrm>
            <a:off x="0" y="28527"/>
            <a:ext cx="12191999" cy="691165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100000">
                <a:srgbClr val="7B1A2D">
                  <a:alpha val="4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60B77-70D1-900B-D1A4-A48C2D008629}"/>
              </a:ext>
            </a:extLst>
          </p:cNvPr>
          <p:cNvSpPr txBox="1"/>
          <p:nvPr/>
        </p:nvSpPr>
        <p:spPr>
          <a:xfrm>
            <a:off x="1137645" y="606641"/>
            <a:ext cx="10602071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проведении Республиканской акции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Русь -родная кровь»,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приуроченной к Году белорусской женщины и Всемирному дню донора проводимого в рамках реализации Республиканского социального проекта по развитию донорства крови «Добро Донорство Жизнь» при поддержке Министерства здравоохранения (далее-Акция). </a:t>
            </a:r>
          </a:p>
          <a:p>
            <a:pPr algn="ctr"/>
            <a:endParaRPr lang="ru-RU" sz="2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DB91E0-A776-166C-8E7B-BBC8392C7F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155"/>
            <a:ext cx="1137645" cy="1421530"/>
          </a:xfrm>
          <a:prstGeom prst="roundRect">
            <a:avLst/>
          </a:prstGeom>
          <a:ln>
            <a:noFill/>
          </a:ln>
          <a:effectLst>
            <a:glow rad="114300">
              <a:srgbClr val="AC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F50E12-9292-AB84-835B-0158F637329A}"/>
              </a:ext>
            </a:extLst>
          </p:cNvPr>
          <p:cNvSpPr txBox="1"/>
          <p:nvPr/>
        </p:nvSpPr>
        <p:spPr>
          <a:xfrm>
            <a:off x="0" y="6344937"/>
            <a:ext cx="402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белая_русь_родная_кровь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89851D-B4CB-B87E-7A7F-2390DA64E50A}"/>
              </a:ext>
            </a:extLst>
          </p:cNvPr>
          <p:cNvSpPr/>
          <p:nvPr/>
        </p:nvSpPr>
        <p:spPr>
          <a:xfrm>
            <a:off x="9048383" y="6420636"/>
            <a:ext cx="3143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2000" b="1" cap="none" spc="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028A4F-9994-4DDF-9987-7F57953B90E2}"/>
              </a:ext>
            </a:extLst>
          </p:cNvPr>
          <p:cNvSpPr txBox="1"/>
          <p:nvPr/>
        </p:nvSpPr>
        <p:spPr>
          <a:xfrm>
            <a:off x="452284" y="2739027"/>
            <a:ext cx="11165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проходит при поддержке Министерства здравоохранения Республики Беларусь.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Организатором Акции являются Республиканское общественное объединение «Белая Русь» при содействии Республиканского научно-практического центра трансфузиологии и медицинских биотехнологий.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D5C34-7754-111A-F594-F9CB00A4417E}"/>
              </a:ext>
            </a:extLst>
          </p:cNvPr>
          <p:cNvSpPr txBox="1"/>
          <p:nvPr/>
        </p:nvSpPr>
        <p:spPr>
          <a:xfrm>
            <a:off x="452284" y="4143148"/>
            <a:ext cx="11165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Акции: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патриотически настроенных, ответственных и активных граждан Республики в донорство крови и ее компонентов, как элемент национальной безопасности страны, посредством участия в Днях донора, проводимых на предприятиях и учреждениях Республики Беларусь, формирование и укрепление принципов личной социальной ответственности, гуманизма и сопричастности к общим созидательным целям современного гражданского общества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67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39C3B-AB2E-DF95-19C4-A26F4AB07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67FA4B-8E41-2A12-8F01-A43A7E038EA9}"/>
              </a:ext>
            </a:extLst>
          </p:cNvPr>
          <p:cNvSpPr/>
          <p:nvPr/>
        </p:nvSpPr>
        <p:spPr>
          <a:xfrm>
            <a:off x="0" y="28527"/>
            <a:ext cx="12191999" cy="691165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100000">
                <a:srgbClr val="7B1A2D">
                  <a:alpha val="4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14263-B3C9-973A-ABD8-B3FD24584C71}"/>
              </a:ext>
            </a:extLst>
          </p:cNvPr>
          <p:cNvSpPr txBox="1"/>
          <p:nvPr/>
        </p:nvSpPr>
        <p:spPr>
          <a:xfrm>
            <a:off x="1137645" y="606641"/>
            <a:ext cx="10602071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проведении Республиканской акции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Русь -родная кровь»,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приуроченной к Году белорусской женщины и Всемирному дню донора проводимого в рамках реализации Республиканского социального проекта по развитию донорства крови «Добро Донорство Жизнь» при поддержке Министерства здравоохранения (далее-Акция). </a:t>
            </a:r>
          </a:p>
          <a:p>
            <a:pPr algn="ctr"/>
            <a:endParaRPr lang="ru-RU" sz="2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8E1F67-1448-6ADE-C4DC-C5E714393A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155"/>
            <a:ext cx="1137645" cy="1421530"/>
          </a:xfrm>
          <a:prstGeom prst="roundRect">
            <a:avLst/>
          </a:prstGeom>
          <a:ln>
            <a:noFill/>
          </a:ln>
          <a:effectLst>
            <a:glow rad="114300">
              <a:srgbClr val="AC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E24C5-A986-8863-E3AA-E114DA28262C}"/>
              </a:ext>
            </a:extLst>
          </p:cNvPr>
          <p:cNvSpPr txBox="1"/>
          <p:nvPr/>
        </p:nvSpPr>
        <p:spPr>
          <a:xfrm>
            <a:off x="0" y="6344937"/>
            <a:ext cx="402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белая_русь_родная_кровь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4D48AD-5114-0A2D-BD31-0EDF6382A237}"/>
              </a:ext>
            </a:extLst>
          </p:cNvPr>
          <p:cNvSpPr/>
          <p:nvPr/>
        </p:nvSpPr>
        <p:spPr>
          <a:xfrm>
            <a:off x="9048383" y="6420636"/>
            <a:ext cx="3143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2000" b="1" cap="none" spc="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E1775D-9A64-8DCB-CFA2-E5041B3D6D1B}"/>
              </a:ext>
            </a:extLst>
          </p:cNvPr>
          <p:cNvSpPr txBox="1"/>
          <p:nvPr/>
        </p:nvSpPr>
        <p:spPr>
          <a:xfrm>
            <a:off x="574627" y="2436175"/>
            <a:ext cx="111650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Акции: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Формирование чувства патриотизма и национального самосознания;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Разъяснение роли донора как образца поведения в современном гражданском обществе;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Формирование желания и готовности стать донором крови для спасения жизни людей и лечения тяжелых заболеваний;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Информирование о важности донорства крови и ее компонентов, как о необходимой составляющей частью системы здравоохранения и элемента национальной безопасности Республики Беларусь;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Информирование о важности регулярного донорства крови и её компонентов, как мотивации вести здоровый образ жизни;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Формирование у молодого поколения активной жизненной позиции, готовности к участию в общественной жизни Республики Беларусь.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4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AFD47-E04B-3FEF-AD55-15A14D227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0E1F4A-1278-FD53-8BAE-5658475E39B7}"/>
              </a:ext>
            </a:extLst>
          </p:cNvPr>
          <p:cNvSpPr/>
          <p:nvPr/>
        </p:nvSpPr>
        <p:spPr>
          <a:xfrm>
            <a:off x="0" y="28527"/>
            <a:ext cx="12191999" cy="691165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100000">
                <a:srgbClr val="7B1A2D">
                  <a:alpha val="4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A51E7-E69A-CA4B-B817-4D0040E5C717}"/>
              </a:ext>
            </a:extLst>
          </p:cNvPr>
          <p:cNvSpPr txBox="1"/>
          <p:nvPr/>
        </p:nvSpPr>
        <p:spPr>
          <a:xfrm>
            <a:off x="1137645" y="606641"/>
            <a:ext cx="10602071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проведении Республиканской акции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Русь -родная кровь»,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приуроченной к Году белорусской женщины и Всемирному дню донора проводимого в рамках реализации Республиканского социального проекта по развитию донорства крови «Добро Донорство Жизнь» при поддержке Министерства здравоохранения (далее-Акция). </a:t>
            </a:r>
          </a:p>
          <a:p>
            <a:pPr algn="ctr"/>
            <a:endParaRPr lang="ru-RU" sz="2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CB0501-A93F-9362-0F73-E3B4A6C99A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155"/>
            <a:ext cx="1137645" cy="1421530"/>
          </a:xfrm>
          <a:prstGeom prst="roundRect">
            <a:avLst/>
          </a:prstGeom>
          <a:ln>
            <a:noFill/>
          </a:ln>
          <a:effectLst>
            <a:glow rad="114300">
              <a:srgbClr val="AC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03B87C-45B4-89E5-2141-F4A06CFAE59B}"/>
              </a:ext>
            </a:extLst>
          </p:cNvPr>
          <p:cNvSpPr txBox="1"/>
          <p:nvPr/>
        </p:nvSpPr>
        <p:spPr>
          <a:xfrm>
            <a:off x="0" y="6344937"/>
            <a:ext cx="402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белая_русь_родная_кровь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4501CE-F54C-5E7D-C546-A89DAF5BEF8D}"/>
              </a:ext>
            </a:extLst>
          </p:cNvPr>
          <p:cNvSpPr/>
          <p:nvPr/>
        </p:nvSpPr>
        <p:spPr>
          <a:xfrm>
            <a:off x="9048383" y="6420636"/>
            <a:ext cx="3143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2000" b="1" cap="none" spc="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EB2BB-DC4C-FE36-34FE-D50648662B9E}"/>
              </a:ext>
            </a:extLst>
          </p:cNvPr>
          <p:cNvSpPr txBox="1"/>
          <p:nvPr/>
        </p:nvSpPr>
        <p:spPr>
          <a:xfrm>
            <a:off x="574627" y="2583659"/>
            <a:ext cx="11165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Акции, сроки проведения: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объявляют о проведении Акции путем размещения официального объявления на сайтах и в социальных сетях за 3-5 дней до начала Акции.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Рекрутинг доноров членов Республиканского общественного объединения «Белая Русь».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Акции проводятся в период с 19 мая 2026 по 14 июня 2026 года в формате Дней донора на территории учреждений службы крови Республики Беларусь или иных согласованных территориях.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4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54DC0-B9BF-69BF-61BD-2897163CA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CF8E5D-4059-CFD0-7162-72D4A0E18B86}"/>
              </a:ext>
            </a:extLst>
          </p:cNvPr>
          <p:cNvSpPr/>
          <p:nvPr/>
        </p:nvSpPr>
        <p:spPr>
          <a:xfrm>
            <a:off x="0" y="28527"/>
            <a:ext cx="12191999" cy="691165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100000">
                <a:srgbClr val="7B1A2D">
                  <a:alpha val="4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F0810-F2EC-D00C-581B-D9BF36FE7905}"/>
              </a:ext>
            </a:extLst>
          </p:cNvPr>
          <p:cNvSpPr txBox="1"/>
          <p:nvPr/>
        </p:nvSpPr>
        <p:spPr>
          <a:xfrm>
            <a:off x="1137645" y="606641"/>
            <a:ext cx="10602071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проведении Республиканской акции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Русь -родная кровь»,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приуроченной к Году белорусской женщины и Всемирному дню донора проводимого в рамках реализации Республиканского социального проекта по развитию донорства крови «Добро Донорство Жизнь» при поддержке Министерства здравоохранения (далее-Акция). </a:t>
            </a:r>
          </a:p>
          <a:p>
            <a:pPr algn="ctr"/>
            <a:endParaRPr lang="ru-RU" sz="2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2873F2-291A-F0E0-68CE-0727D51ECD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155"/>
            <a:ext cx="1137645" cy="1421530"/>
          </a:xfrm>
          <a:prstGeom prst="roundRect">
            <a:avLst/>
          </a:prstGeom>
          <a:ln>
            <a:noFill/>
          </a:ln>
          <a:effectLst>
            <a:glow rad="114300">
              <a:srgbClr val="AC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F279DB-C108-2EE2-9ED2-D9B10DAF93DB}"/>
              </a:ext>
            </a:extLst>
          </p:cNvPr>
          <p:cNvSpPr txBox="1"/>
          <p:nvPr/>
        </p:nvSpPr>
        <p:spPr>
          <a:xfrm>
            <a:off x="0" y="6344937"/>
            <a:ext cx="402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белая_русь_родная_кровь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DF62D7-E7CC-28BD-7447-143EB367483E}"/>
              </a:ext>
            </a:extLst>
          </p:cNvPr>
          <p:cNvSpPr/>
          <p:nvPr/>
        </p:nvSpPr>
        <p:spPr>
          <a:xfrm>
            <a:off x="9048383" y="6420636"/>
            <a:ext cx="3143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2000" b="1" cap="none" spc="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EA695-94D7-129E-7EFF-F6A2091770B8}"/>
              </a:ext>
            </a:extLst>
          </p:cNvPr>
          <p:cNvSpPr txBox="1"/>
          <p:nvPr/>
        </p:nvSpPr>
        <p:spPr>
          <a:xfrm>
            <a:off x="452284" y="2436175"/>
            <a:ext cx="11287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реализации мероприятия: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даты и места проведения Дня донора с участниками Акции.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Анонсирование Акции и распространение агитационных, информационных материалов о донорстве крови в официальных каналах, социальных сетях организатора.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Дней донора согласно предварительно согласованным данным.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 сопровождение проведение Дня донора в рамках Акции официальных каналах, социальных сетях организатора, СМИ.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освещение проведения Дня донора в социальных сетях (истории в инстаграм с отметкой @dobro_donorstvo_zhizn,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белая_русь_родная_кровь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добро_донорство_жизнь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доноров, сдавших кровь, посты в социальные сети,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телеграмканалы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8A90B-8AC0-4BCA-8B88-304183255810}"/>
              </a:ext>
            </a:extLst>
          </p:cNvPr>
          <p:cNvSpPr/>
          <p:nvPr/>
        </p:nvSpPr>
        <p:spPr>
          <a:xfrm>
            <a:off x="1" y="0"/>
            <a:ext cx="12191999" cy="691165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70000">
                <a:srgbClr val="7B1A2D">
                  <a:alpha val="41000"/>
                </a:srgbClr>
              </a:gs>
              <a:gs pos="94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E7FAA-198B-4442-ABC5-0FE93E6485B4}"/>
              </a:ext>
            </a:extLst>
          </p:cNvPr>
          <p:cNvSpPr txBox="1"/>
          <p:nvPr/>
        </p:nvSpPr>
        <p:spPr>
          <a:xfrm>
            <a:off x="247187" y="387611"/>
            <a:ext cx="1068341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Миссия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национальной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службы крови:</a:t>
            </a: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04C7BB-5976-41C8-8EB2-F51379B730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" y="0"/>
            <a:ext cx="1137645" cy="1421530"/>
          </a:xfrm>
          <a:prstGeom prst="roundRect">
            <a:avLst/>
          </a:prstGeom>
          <a:ln>
            <a:noFill/>
          </a:ln>
          <a:effectLst>
            <a:glow rad="114300">
              <a:srgbClr val="AC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75A34D-C19D-4EA7-9952-4C142904B378}"/>
              </a:ext>
            </a:extLst>
          </p:cNvPr>
          <p:cNvSpPr/>
          <p:nvPr/>
        </p:nvSpPr>
        <p:spPr>
          <a:xfrm>
            <a:off x="8777063" y="6226970"/>
            <a:ext cx="3143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2000" b="1" cap="none" spc="0" dirty="0" err="1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2000" b="1" cap="none" spc="0" dirty="0">
              <a:ln w="0"/>
              <a:solidFill>
                <a:srgbClr val="7A142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Picture 4" descr="doctor with lab coat and gloves holding globe ">
            <a:extLst>
              <a:ext uri="{FF2B5EF4-FFF2-40B4-BE49-F238E27FC236}">
                <a16:creationId xmlns:a16="http://schemas.microsoft.com/office/drawing/2014/main" id="{3B812DFD-B367-4CD1-B535-9FF4BAEC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09" y="1145370"/>
            <a:ext cx="7195546" cy="479703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AB233A-3F59-4D47-BD92-60A13592FA31}"/>
              </a:ext>
            </a:extLst>
          </p:cNvPr>
          <p:cNvSpPr txBox="1"/>
          <p:nvPr/>
        </p:nvSpPr>
        <p:spPr>
          <a:xfrm>
            <a:off x="179294" y="2673705"/>
            <a:ext cx="49518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самообеспечение страны качественными и безопасными донорской кровью, ее компонентами и лекарственными средствами из них, </a:t>
            </a:r>
          </a:p>
          <a:p>
            <a:pPr algn="ctr"/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сохранение, преумножение и рациональное использование донорского потенциала.</a:t>
            </a:r>
          </a:p>
          <a:p>
            <a:pPr marL="342900" indent="-342900" algn="ctr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3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B77BDF-172B-4A61-AFF8-52BC128C3B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880" y="-101990"/>
            <a:ext cx="10287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8A90B-8AC0-4BCA-8B88-304183255810}"/>
              </a:ext>
            </a:extLst>
          </p:cNvPr>
          <p:cNvSpPr/>
          <p:nvPr/>
        </p:nvSpPr>
        <p:spPr>
          <a:xfrm>
            <a:off x="1" y="0"/>
            <a:ext cx="9861451" cy="685800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70000">
                <a:srgbClr val="7B1A2D">
                  <a:alpha val="41000"/>
                </a:srgbClr>
              </a:gs>
              <a:gs pos="94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E7FAA-198B-4442-ABC5-0FE93E6485B4}"/>
              </a:ext>
            </a:extLst>
          </p:cNvPr>
          <p:cNvSpPr txBox="1"/>
          <p:nvPr/>
        </p:nvSpPr>
        <p:spPr>
          <a:xfrm>
            <a:off x="247187" y="387611"/>
            <a:ext cx="961426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В ПЕРЕЛИВАНИИ ДОНОРСКОЙ КРОВИ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НУЖДАЮТСЯ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highlight>
                <a:srgbClr val="AC00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люди, пострадавшие в ДТП или ЧС; 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тяжёлые кровопотери (травмы, операции, роды);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заболевания крови (анемия, гемофилия);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ожоги и обширные повреждения тканей;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поддержка при трансплантациях органов;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онкологические заболевания и химиотерапия</a:t>
            </a:r>
            <a:r>
              <a:rPr lang="en-US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…</a:t>
            </a: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2500" b="1" i="1" dirty="0">
              <a:solidFill>
                <a:srgbClr val="CC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E377AF-64C0-4C00-A805-6F791BAE2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163" y="5324168"/>
            <a:ext cx="10953226" cy="10843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3DD5F4-8EBD-4F87-B744-409CFE8E008B}"/>
              </a:ext>
            </a:extLst>
          </p:cNvPr>
          <p:cNvSpPr txBox="1"/>
          <p:nvPr/>
        </p:nvSpPr>
        <p:spPr>
          <a:xfrm>
            <a:off x="643289" y="5571433"/>
            <a:ext cx="90687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rgbClr val="AC0000"/>
                </a:solidFill>
                <a:effectLst/>
                <a:latin typeface="Arial Black" panose="020B0A04020102020204" pitchFamily="34" charset="0"/>
              </a:rPr>
              <a:t>Донорская кровь остаётся единственным источником для спасения </a:t>
            </a:r>
            <a:r>
              <a:rPr lang="ru-RU" sz="2000" dirty="0">
                <a:solidFill>
                  <a:srgbClr val="AC0000"/>
                </a:solidFill>
                <a:latin typeface="Arial Black" panose="020B0A04020102020204" pitchFamily="34" charset="0"/>
              </a:rPr>
              <a:t>жизней</a:t>
            </a:r>
            <a:r>
              <a:rPr lang="be-BY" sz="2000" dirty="0">
                <a:solidFill>
                  <a:srgbClr val="AC0000"/>
                </a:solidFill>
                <a:latin typeface="Arial Black" panose="020B0A04020102020204" pitchFamily="34" charset="0"/>
              </a:rPr>
              <a:t> людей.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04C7BB-5976-41C8-8EB2-F51379B730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" y="0"/>
            <a:ext cx="1137645" cy="1421530"/>
          </a:xfrm>
          <a:prstGeom prst="roundRect">
            <a:avLst/>
          </a:prstGeom>
          <a:ln>
            <a:noFill/>
          </a:ln>
          <a:effectLst>
            <a:glow rad="114300">
              <a:srgbClr val="AC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71C8B4-4307-45AD-8F17-33A0F6468DC6}"/>
              </a:ext>
            </a:extLst>
          </p:cNvPr>
          <p:cNvSpPr txBox="1"/>
          <p:nvPr/>
        </p:nvSpPr>
        <p:spPr>
          <a:xfrm>
            <a:off x="7370507" y="80144"/>
            <a:ext cx="6245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1800" b="1" cap="none" spc="0" dirty="0" err="1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1800" b="1" cap="none" spc="0" dirty="0">
              <a:ln w="0"/>
              <a:solidFill>
                <a:srgbClr val="7A142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087AF-8BB0-F56E-2139-8976F3C061F6}"/>
              </a:ext>
            </a:extLst>
          </p:cNvPr>
          <p:cNvSpPr txBox="1"/>
          <p:nvPr/>
        </p:nvSpPr>
        <p:spPr>
          <a:xfrm>
            <a:off x="8254998" y="2130006"/>
            <a:ext cx="36898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u="none" strike="noStrike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Georgia Pro Cond Black" panose="020F0502020204030204" pitchFamily="18" charset="0"/>
              </a:rPr>
              <a:t>В Беларуси ежегодно в переливании крови и ее компонентов нуждаются более </a:t>
            </a:r>
            <a:r>
              <a:rPr lang="ru-RU" sz="2400" b="1" u="none" strike="noStrike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Georgia Pro Cond Black" panose="020F0502020204030204" pitchFamily="18" charset="0"/>
              </a:rPr>
              <a:t>200 тысяч пациентов</a:t>
            </a:r>
            <a:endParaRPr lang="ru-RU" sz="2400" dirty="0">
              <a:solidFill>
                <a:schemeClr val="bg1"/>
              </a:solidFill>
              <a:highlight>
                <a:srgbClr val="800000"/>
              </a:highlight>
              <a:latin typeface="Georgia Pro Cond Black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5203B-A6D9-4276-8C77-60CA796C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732" y="0"/>
            <a:ext cx="1029102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8A90B-8AC0-4BCA-8B88-304183255810}"/>
              </a:ext>
            </a:extLst>
          </p:cNvPr>
          <p:cNvSpPr/>
          <p:nvPr/>
        </p:nvSpPr>
        <p:spPr>
          <a:xfrm>
            <a:off x="-74466" y="0"/>
            <a:ext cx="12266466" cy="685800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70000">
                <a:srgbClr val="7B1A2D">
                  <a:alpha val="41000"/>
                </a:srgbClr>
              </a:gs>
              <a:gs pos="94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E7FAA-198B-4442-ABC5-0FE93E6485B4}"/>
              </a:ext>
            </a:extLst>
          </p:cNvPr>
          <p:cNvSpPr txBox="1"/>
          <p:nvPr/>
        </p:nvSpPr>
        <p:spPr>
          <a:xfrm>
            <a:off x="809896" y="956893"/>
            <a:ext cx="102910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КТО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МОЖЕТ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СТАТЬ ДОНОРОМ КРОВИ?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Граждане Беларуси и иностранцы, имеющие вид на жительство</a:t>
            </a:r>
          </a:p>
          <a:p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18 до 65 лет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Вес: более 55 кг</a:t>
            </a:r>
          </a:p>
          <a:p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 имеющих противопоказаний к донорству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E377AF-64C0-4C00-A805-6F791BAE2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731" y="5555161"/>
            <a:ext cx="11024115" cy="1069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D6F037-705D-4437-94E8-E5BF6EC303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" y="0"/>
            <a:ext cx="1137645" cy="1421530"/>
          </a:xfrm>
          <a:prstGeom prst="roundRect">
            <a:avLst/>
          </a:prstGeom>
          <a:ln>
            <a:noFill/>
          </a:ln>
          <a:effectLst>
            <a:glow rad="114300">
              <a:srgbClr val="AC0000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41635C-CE02-467C-889B-CBA0177805AC}"/>
              </a:ext>
            </a:extLst>
          </p:cNvPr>
          <p:cNvSpPr txBox="1"/>
          <p:nvPr/>
        </p:nvSpPr>
        <p:spPr>
          <a:xfrm>
            <a:off x="978113" y="5911376"/>
            <a:ext cx="88148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rgbClr val="AC0000"/>
                </a:solidFill>
                <a:effectLst/>
                <a:latin typeface="Arial Black" panose="020B0A04020102020204" pitchFamily="34" charset="0"/>
              </a:rPr>
              <a:t>Донор — это человек, который дарит время. Время жить.</a:t>
            </a:r>
            <a:endParaRPr lang="be-BY" sz="2000" dirty="0">
              <a:solidFill>
                <a:srgbClr val="AC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2E81F-AA30-175A-0CAD-884B972E51D1}"/>
              </a:ext>
            </a:extLst>
          </p:cNvPr>
          <p:cNvSpPr txBox="1"/>
          <p:nvPr/>
        </p:nvSpPr>
        <p:spPr>
          <a:xfrm>
            <a:off x="6860562" y="144277"/>
            <a:ext cx="6327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1800" b="1" cap="none" spc="0" dirty="0" err="1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1800" b="1" cap="none" spc="0" dirty="0">
              <a:ln w="0"/>
              <a:solidFill>
                <a:srgbClr val="7A142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561BF-88D1-31A2-A021-074731E115AC}"/>
              </a:ext>
            </a:extLst>
          </p:cNvPr>
          <p:cNvSpPr txBox="1"/>
          <p:nvPr/>
        </p:nvSpPr>
        <p:spPr>
          <a:xfrm>
            <a:off x="6334276" y="2675753"/>
            <a:ext cx="36898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u="none" strike="noStrike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Georgia Pro Cond Black" panose="020F0502020204030204" pitchFamily="18" charset="0"/>
              </a:rPr>
              <a:t>«Около 60% доноров крови в Беларуси – женщины»</a:t>
            </a:r>
            <a:endParaRPr lang="ru-RU" sz="2400" dirty="0">
              <a:solidFill>
                <a:schemeClr val="bg1"/>
              </a:solidFill>
              <a:highlight>
                <a:srgbClr val="800000"/>
              </a:highlight>
              <a:latin typeface="Georgia Pro Cond Black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8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AB669B-0BB8-417A-8FCA-5C96A35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800" y="94274"/>
            <a:ext cx="1027897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8A90B-8AC0-4BCA-8B88-304183255810}"/>
              </a:ext>
            </a:extLst>
          </p:cNvPr>
          <p:cNvSpPr/>
          <p:nvPr/>
        </p:nvSpPr>
        <p:spPr>
          <a:xfrm>
            <a:off x="1" y="-20157"/>
            <a:ext cx="12191999" cy="6858000"/>
          </a:xfrm>
          <a:prstGeom prst="rect">
            <a:avLst/>
          </a:prstGeom>
          <a:gradFill flip="none" rotWithShape="1">
            <a:gsLst>
              <a:gs pos="31000">
                <a:srgbClr val="7A1428">
                  <a:alpha val="88000"/>
                </a:srgbClr>
              </a:gs>
              <a:gs pos="70000">
                <a:srgbClr val="7B1A2D">
                  <a:alpha val="41000"/>
                </a:srgbClr>
              </a:gs>
              <a:gs pos="94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E7FAA-198B-4442-ABC5-0FE93E6485B4}"/>
              </a:ext>
            </a:extLst>
          </p:cNvPr>
          <p:cNvSpPr txBox="1"/>
          <p:nvPr/>
        </p:nvSpPr>
        <p:spPr>
          <a:xfrm>
            <a:off x="809896" y="956893"/>
            <a:ext cx="1078188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ХОЧУ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СТАТЬ ДОНОРОМ! С ЧЕГО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AC0000">
                      <a:alpha val="40000"/>
                    </a:srgbClr>
                  </a:outerShdw>
                </a:effectLst>
                <a:highlight>
                  <a:srgbClr val="AC00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НАЧАТЬ?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50800" dist="38100" dir="8100000" algn="tr" rotWithShape="0">
                  <a:srgbClr val="AC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Записаться на дату Дня донора (уточнить у ответственного в своей области)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Собрать документы согласно перечня 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Ознакомиться и соблюдать донорскую диету до и после донации 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5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Соблюдать рекомендации до и после донации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5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E377AF-64C0-4C00-A805-6F791BAE2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276" y="5288731"/>
            <a:ext cx="10907827" cy="13357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D6F037-705D-4437-94E8-E5BF6EC303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4" y="20157"/>
            <a:ext cx="1137645" cy="1421530"/>
          </a:xfrm>
          <a:prstGeom prst="roundRect">
            <a:avLst/>
          </a:prstGeom>
          <a:ln>
            <a:noFill/>
          </a:ln>
          <a:effectLst>
            <a:glow rad="114300">
              <a:srgbClr val="AC0000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41635C-CE02-467C-889B-CBA0177805AC}"/>
              </a:ext>
            </a:extLst>
          </p:cNvPr>
          <p:cNvSpPr txBox="1"/>
          <p:nvPr/>
        </p:nvSpPr>
        <p:spPr>
          <a:xfrm>
            <a:off x="1290781" y="5756573"/>
            <a:ext cx="7975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rgbClr val="AC0000"/>
                </a:solidFill>
                <a:effectLst/>
                <a:latin typeface="Arial Black" panose="020B0A04020102020204" pitchFamily="34" charset="0"/>
              </a:rPr>
              <a:t>Сдал кровь? Ты уже изменил чью-то жизнь!</a:t>
            </a:r>
            <a:endParaRPr lang="be-BY" sz="2000" dirty="0">
              <a:solidFill>
                <a:srgbClr val="AC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81DE126B-83CD-4F08-A55D-405EAECD8148}"/>
              </a:ext>
            </a:extLst>
          </p:cNvPr>
          <p:cNvSpPr/>
          <p:nvPr/>
        </p:nvSpPr>
        <p:spPr>
          <a:xfrm>
            <a:off x="6729289" y="2520914"/>
            <a:ext cx="407963" cy="6267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0E05C-1B38-F2F8-6192-DFA11315F1CB}"/>
              </a:ext>
            </a:extLst>
          </p:cNvPr>
          <p:cNvSpPr txBox="1"/>
          <p:nvPr/>
        </p:nvSpPr>
        <p:spPr>
          <a:xfrm>
            <a:off x="6899725" y="156252"/>
            <a:ext cx="6268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1800" b="1" cap="none" spc="0" dirty="0" err="1">
                <a:ln w="0"/>
                <a:solidFill>
                  <a:srgbClr val="7A1428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добро_донорство_жизнь</a:t>
            </a:r>
            <a:endParaRPr lang="ru-RU" sz="1800" b="1" cap="none" spc="0" dirty="0">
              <a:ln w="0"/>
              <a:solidFill>
                <a:srgbClr val="7A142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82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415</TotalTime>
  <Words>1243</Words>
  <Application>Microsoft Office PowerPoint</Application>
  <PresentationFormat>Широкоэкранный</PresentationFormat>
  <Paragraphs>151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Calibri Light</vt:lpstr>
      <vt:lpstr>Georgia Pro Cond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Антон Терехов</cp:lastModifiedBy>
  <cp:revision>41</cp:revision>
  <dcterms:created xsi:type="dcterms:W3CDTF">2024-03-13T11:22:54Z</dcterms:created>
  <dcterms:modified xsi:type="dcterms:W3CDTF">2026-06-05T09:41:55Z</dcterms:modified>
</cp:coreProperties>
</file>